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06" r:id="rId3"/>
    <p:sldId id="262" r:id="rId4"/>
    <p:sldId id="275" r:id="rId5"/>
    <p:sldId id="277" r:id="rId6"/>
    <p:sldId id="282" r:id="rId7"/>
    <p:sldId id="283" r:id="rId8"/>
    <p:sldId id="285" r:id="rId9"/>
    <p:sldId id="287" r:id="rId10"/>
    <p:sldId id="288" r:id="rId11"/>
    <p:sldId id="289" r:id="rId12"/>
    <p:sldId id="308" r:id="rId13"/>
    <p:sldId id="314" r:id="rId14"/>
    <p:sldId id="318" r:id="rId15"/>
    <p:sldId id="319" r:id="rId16"/>
    <p:sldId id="322" r:id="rId17"/>
    <p:sldId id="301" r:id="rId18"/>
    <p:sldId id="350" r:id="rId19"/>
    <p:sldId id="353" r:id="rId2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22" autoAdjust="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EEB8A6F8-785B-4901-9B95-7AE3A6C396D9}" type="datetimeFigureOut">
              <a:rPr lang="en-US" smtClean="0"/>
              <a:pPr/>
              <a:t>6/2/2011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7BCE47F1-0417-4CBC-9EBD-5A27CF23612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96CBEF2-8F48-4A38-8022-8727CBF3A039}" type="datetimeFigureOut">
              <a:rPr lang="en-US" smtClean="0"/>
              <a:pPr/>
              <a:t>6/2/2011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A1C7C1E-D005-4C13-9898-C6F473B5C0B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1C7C1E-D005-4C13-9898-C6F473B5C0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 to the center of the body</a:t>
            </a:r>
            <a:r>
              <a:rPr lang="en-US" baseline="0" dirty="0" smtClean="0"/>
              <a:t> we start to head towards the feet.  This is the descending aorta, a huge and important vessel that carries blood to everything below the heart.  This is in the chest cavity or the thorax so this specific part of the descending aorta is called the ‘thoracic’ aorta.</a:t>
            </a:r>
            <a:endParaRPr lang="en-US" dirty="0"/>
          </a:p>
        </p:txBody>
      </p:sp>
      <p:sp>
        <p:nvSpPr>
          <p:cNvPr id="4" name="Slide Number Placeholder 3"/>
          <p:cNvSpPr>
            <a:spLocks noGrp="1"/>
          </p:cNvSpPr>
          <p:nvPr>
            <p:ph type="sldNum" sz="quarter" idx="10"/>
          </p:nvPr>
        </p:nvSpPr>
        <p:spPr/>
        <p:txBody>
          <a:bodyPr/>
          <a:lstStyle/>
          <a:p>
            <a:fld id="{9A1C7C1E-D005-4C13-9898-C6F473B5C0B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a:t>
            </a:r>
            <a:r>
              <a:rPr lang="en-US" baseline="0" dirty="0" smtClean="0"/>
              <a:t> abdominal aorta.  Part of the descending aorta.  We are now in the abdominal cavity.  </a:t>
            </a:r>
          </a:p>
          <a:p>
            <a:endParaRPr lang="en-US" baseline="0" dirty="0" smtClean="0"/>
          </a:p>
          <a:p>
            <a:r>
              <a:rPr lang="en-US" b="1" baseline="0" dirty="0" smtClean="0"/>
              <a:t>What are some other organs that you see surrounding the abdominal aorta?  Spleen, liver, kidneys, adrenal glands (suprarenal glands)</a:t>
            </a:r>
            <a:endParaRPr lang="en-US" b="1" dirty="0"/>
          </a:p>
        </p:txBody>
      </p:sp>
      <p:sp>
        <p:nvSpPr>
          <p:cNvPr id="4" name="Slide Number Placeholder 3"/>
          <p:cNvSpPr>
            <a:spLocks noGrp="1"/>
          </p:cNvSpPr>
          <p:nvPr>
            <p:ph type="sldNum" sz="quarter" idx="10"/>
          </p:nvPr>
        </p:nvSpPr>
        <p:spPr/>
        <p:txBody>
          <a:bodyPr/>
          <a:lstStyle/>
          <a:p>
            <a:fld id="{9A1C7C1E-D005-4C13-9898-C6F473B5C0B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Nasal</a:t>
            </a:r>
            <a:r>
              <a:rPr lang="en-US" baseline="0" dirty="0" smtClean="0"/>
              <a:t> Cavity.  The nasal cavity is made up of several ‘swirled’ structures that are covered in a mucus layer.</a:t>
            </a:r>
          </a:p>
          <a:p>
            <a:endParaRPr lang="en-US" baseline="0" dirty="0" smtClean="0"/>
          </a:p>
          <a:p>
            <a:r>
              <a:rPr lang="en-US" b="1" baseline="0" dirty="0" smtClean="0"/>
              <a:t>Why is it important for these structures to be covered in a mucus layer?</a:t>
            </a:r>
          </a:p>
          <a:p>
            <a:endParaRPr lang="en-US" b="1" baseline="0" dirty="0" smtClean="0"/>
          </a:p>
          <a:p>
            <a:r>
              <a:rPr lang="en-US" b="0" baseline="0" dirty="0" smtClean="0"/>
              <a:t>The air we breathe will sort of swirl around these passage ways and debris will stick to the mucus layer and will ultimately be either blown/spit out or it will be swallowed.  Stomach acid will take care of much of the intruders…if they all made it into the respiratory system they could be more of a problem.</a:t>
            </a:r>
          </a:p>
          <a:p>
            <a:endParaRPr lang="en-US" b="0" dirty="0" smtClean="0"/>
          </a:p>
          <a:p>
            <a:r>
              <a:rPr lang="en-US" b="0" dirty="0" smtClean="0"/>
              <a:t>The </a:t>
            </a:r>
            <a:r>
              <a:rPr lang="en-US" b="1" dirty="0" smtClean="0"/>
              <a:t>nasal</a:t>
            </a:r>
            <a:r>
              <a:rPr lang="en-US" b="1" baseline="0" dirty="0" smtClean="0"/>
              <a:t> septum</a:t>
            </a:r>
            <a:r>
              <a:rPr lang="en-US" b="0" baseline="0" dirty="0" smtClean="0"/>
              <a:t> is the structure that divides the two sides of the nasal passage way.  In some people this is a bit off-center so it makes it more difficult to breath through </a:t>
            </a:r>
            <a:r>
              <a:rPr lang="en-US" b="0" baseline="0" smtClean="0"/>
              <a:t>one side of the nose.</a:t>
            </a:r>
            <a:endParaRPr lang="en-US" b="0" dirty="0"/>
          </a:p>
        </p:txBody>
      </p:sp>
      <p:sp>
        <p:nvSpPr>
          <p:cNvPr id="4" name="Slide Number Placeholder 3"/>
          <p:cNvSpPr>
            <a:spLocks noGrp="1"/>
          </p:cNvSpPr>
          <p:nvPr>
            <p:ph type="sldNum" sz="quarter" idx="10"/>
          </p:nvPr>
        </p:nvSpPr>
        <p:spPr/>
        <p:txBody>
          <a:bodyPr/>
          <a:lstStyle/>
          <a:p>
            <a:fld id="{9A1C7C1E-D005-4C13-9898-C6F473B5C0B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pharynx.  The first major</a:t>
            </a:r>
            <a:r>
              <a:rPr lang="en-US" baseline="0" dirty="0" smtClean="0"/>
              <a:t> section of the respiratory system.  It is made up of three parts which we will get to in a second.</a:t>
            </a:r>
            <a:endParaRPr lang="en-US" dirty="0"/>
          </a:p>
        </p:txBody>
      </p:sp>
      <p:sp>
        <p:nvSpPr>
          <p:cNvPr id="4" name="Slide Number Placeholder 3"/>
          <p:cNvSpPr>
            <a:spLocks noGrp="1"/>
          </p:cNvSpPr>
          <p:nvPr>
            <p:ph type="sldNum" sz="quarter" idx="10"/>
          </p:nvPr>
        </p:nvSpPr>
        <p:spPr/>
        <p:txBody>
          <a:bodyPr/>
          <a:lstStyle/>
          <a:p>
            <a:fld id="{9A1C7C1E-D005-4C13-9898-C6F473B5C0B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Larynx.  This is</a:t>
            </a:r>
            <a:r>
              <a:rPr lang="en-US" baseline="0" dirty="0" smtClean="0"/>
              <a:t> the second major portion of your respiratory system.  It is also called your ‘</a:t>
            </a:r>
            <a:r>
              <a:rPr lang="en-US" baseline="0" dirty="0" err="1" smtClean="0"/>
              <a:t>voicebox</a:t>
            </a:r>
            <a:r>
              <a:rPr lang="en-US" baseline="0" dirty="0" smtClean="0"/>
              <a:t>.’</a:t>
            </a:r>
          </a:p>
        </p:txBody>
      </p:sp>
      <p:sp>
        <p:nvSpPr>
          <p:cNvPr id="4" name="Slide Number Placeholder 3"/>
          <p:cNvSpPr>
            <a:spLocks noGrp="1"/>
          </p:cNvSpPr>
          <p:nvPr>
            <p:ph type="sldNum" sz="quarter" idx="10"/>
          </p:nvPr>
        </p:nvSpPr>
        <p:spPr/>
        <p:txBody>
          <a:bodyPr/>
          <a:lstStyle/>
          <a:p>
            <a:fld id="{9A1C7C1E-D005-4C13-9898-C6F473B5C0B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Epiglottis.</a:t>
            </a:r>
            <a:r>
              <a:rPr lang="en-US" baseline="0" dirty="0" smtClean="0"/>
              <a:t>  This little flap is incredibly important.  When you swallow the flap closes down over top of your larynx to prevent food or drink from entering the larynx.</a:t>
            </a:r>
            <a:endParaRPr lang="en-US" dirty="0"/>
          </a:p>
        </p:txBody>
      </p:sp>
      <p:sp>
        <p:nvSpPr>
          <p:cNvPr id="4" name="Slide Number Placeholder 3"/>
          <p:cNvSpPr>
            <a:spLocks noGrp="1"/>
          </p:cNvSpPr>
          <p:nvPr>
            <p:ph type="sldNum" sz="quarter" idx="10"/>
          </p:nvPr>
        </p:nvSpPr>
        <p:spPr/>
        <p:txBody>
          <a:bodyPr/>
          <a:lstStyle/>
          <a:p>
            <a:fld id="{9A1C7C1E-D005-4C13-9898-C6F473B5C0B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Trachea 2.</a:t>
            </a:r>
            <a:endParaRPr lang="en-US" dirty="0"/>
          </a:p>
        </p:txBody>
      </p:sp>
      <p:sp>
        <p:nvSpPr>
          <p:cNvPr id="4" name="Slide Number Placeholder 3"/>
          <p:cNvSpPr>
            <a:spLocks noGrp="1"/>
          </p:cNvSpPr>
          <p:nvPr>
            <p:ph type="sldNum" sz="quarter" idx="10"/>
          </p:nvPr>
        </p:nvSpPr>
        <p:spPr/>
        <p:txBody>
          <a:bodyPr/>
          <a:lstStyle/>
          <a:p>
            <a:fld id="{9A1C7C1E-D005-4C13-9898-C6F473B5C0B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Esophagus</a:t>
            </a:r>
            <a:endParaRPr lang="en-US" dirty="0"/>
          </a:p>
        </p:txBody>
      </p:sp>
      <p:sp>
        <p:nvSpPr>
          <p:cNvPr id="4" name="Slide Number Placeholder 3"/>
          <p:cNvSpPr>
            <a:spLocks noGrp="1"/>
          </p:cNvSpPr>
          <p:nvPr>
            <p:ph type="sldNum" sz="quarter" idx="10"/>
          </p:nvPr>
        </p:nvSpPr>
        <p:spPr/>
        <p:txBody>
          <a:bodyPr/>
          <a:lstStyle/>
          <a:p>
            <a:fld id="{9A1C7C1E-D005-4C13-9898-C6F473B5C0B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Duodenum.  This is the first part of the small intestines.  The function of the small intestines is</a:t>
            </a:r>
            <a:r>
              <a:rPr lang="en-US" baseline="0" dirty="0" smtClean="0"/>
              <a:t> to absorb nutrients.</a:t>
            </a:r>
            <a:endParaRPr lang="en-US" dirty="0"/>
          </a:p>
        </p:txBody>
      </p:sp>
      <p:sp>
        <p:nvSpPr>
          <p:cNvPr id="4" name="Slide Number Placeholder 3"/>
          <p:cNvSpPr>
            <a:spLocks noGrp="1"/>
          </p:cNvSpPr>
          <p:nvPr>
            <p:ph type="sldNum" sz="quarter" idx="10"/>
          </p:nvPr>
        </p:nvSpPr>
        <p:spPr/>
        <p:txBody>
          <a:bodyPr/>
          <a:lstStyle/>
          <a:p>
            <a:fld id="{9A1C7C1E-D005-4C13-9898-C6F473B5C0B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Small intestines.  The</a:t>
            </a:r>
            <a:r>
              <a:rPr lang="en-US" baseline="0" dirty="0" smtClean="0"/>
              <a:t> purpose once again is for nutrient absorption.  We already learned the first section which is called the duodenum.  The upper section is called the jejunum and the lower section is called the </a:t>
            </a:r>
            <a:r>
              <a:rPr lang="en-US" baseline="0" dirty="0" err="1" smtClean="0"/>
              <a:t>illeum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A1C7C1E-D005-4C13-9898-C6F473B5C0B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blood from the vena cava(e)</a:t>
            </a:r>
            <a:r>
              <a:rPr lang="en-US" baseline="0" dirty="0" smtClean="0"/>
              <a:t> fills the right atrium.  The right atrium contracts and pushes blood through a valve and into the right ventricle.</a:t>
            </a:r>
            <a:r>
              <a:rPr lang="en-US" dirty="0" smtClean="0"/>
              <a:t> </a:t>
            </a:r>
            <a:endParaRPr lang="en-US" dirty="0"/>
          </a:p>
        </p:txBody>
      </p:sp>
      <p:sp>
        <p:nvSpPr>
          <p:cNvPr id="4" name="Slide Number Placeholder 3"/>
          <p:cNvSpPr>
            <a:spLocks noGrp="1"/>
          </p:cNvSpPr>
          <p:nvPr>
            <p:ph type="sldNum" sz="quarter" idx="10"/>
          </p:nvPr>
        </p:nvSpPr>
        <p:spPr/>
        <p:txBody>
          <a:bodyPr/>
          <a:lstStyle/>
          <a:p>
            <a:fld id="{9A1C7C1E-D005-4C13-9898-C6F473B5C0B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valves shut and the blood is in the right ventricle.  The ventricles are more muscular than the atria…can anyone guess why? </a:t>
            </a:r>
            <a:r>
              <a:rPr lang="en-US" b="1" dirty="0" smtClean="0"/>
              <a:t>Because they</a:t>
            </a:r>
            <a:r>
              <a:rPr lang="en-US" b="1" baseline="0" dirty="0" smtClean="0"/>
              <a:t> have to push blood out of the heart and into the body.  </a:t>
            </a:r>
            <a:endParaRPr lang="en-US" dirty="0"/>
          </a:p>
        </p:txBody>
      </p:sp>
      <p:sp>
        <p:nvSpPr>
          <p:cNvPr id="4" name="Slide Number Placeholder 3"/>
          <p:cNvSpPr>
            <a:spLocks noGrp="1"/>
          </p:cNvSpPr>
          <p:nvPr>
            <p:ph type="sldNum" sz="quarter" idx="10"/>
          </p:nvPr>
        </p:nvSpPr>
        <p:spPr/>
        <p:txBody>
          <a:bodyPr/>
          <a:lstStyle/>
          <a:p>
            <a:fld id="{9A1C7C1E-D005-4C13-9898-C6F473B5C0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 atrium from the inside.</a:t>
            </a:r>
            <a:endParaRPr lang="en-US" dirty="0"/>
          </a:p>
        </p:txBody>
      </p:sp>
      <p:sp>
        <p:nvSpPr>
          <p:cNvPr id="4" name="Slide Number Placeholder 3"/>
          <p:cNvSpPr>
            <a:spLocks noGrp="1"/>
          </p:cNvSpPr>
          <p:nvPr>
            <p:ph type="sldNum" sz="quarter" idx="10"/>
          </p:nvPr>
        </p:nvSpPr>
        <p:spPr/>
        <p:txBody>
          <a:bodyPr/>
          <a:lstStyle/>
          <a:p>
            <a:fld id="{9A1C7C1E-D005-4C13-9898-C6F473B5C0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 ventricle.</a:t>
            </a:r>
            <a:r>
              <a:rPr lang="en-US" baseline="0" dirty="0" smtClean="0"/>
              <a:t>  The strongest/most muscular chamber of the heart.  Why?</a:t>
            </a:r>
          </a:p>
          <a:p>
            <a:endParaRPr lang="en-US" dirty="0"/>
          </a:p>
        </p:txBody>
      </p:sp>
      <p:sp>
        <p:nvSpPr>
          <p:cNvPr id="4" name="Slide Number Placeholder 3"/>
          <p:cNvSpPr>
            <a:spLocks noGrp="1"/>
          </p:cNvSpPr>
          <p:nvPr>
            <p:ph type="sldNum" sz="quarter" idx="10"/>
          </p:nvPr>
        </p:nvSpPr>
        <p:spPr/>
        <p:txBody>
          <a:bodyPr/>
          <a:lstStyle/>
          <a:p>
            <a:fld id="{9A1C7C1E-D005-4C13-9898-C6F473B5C0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Aortic Arch or Arch of the Aorta.  Three</a:t>
            </a:r>
            <a:r>
              <a:rPr lang="en-US" baseline="0" dirty="0" smtClean="0"/>
              <a:t> major arteries branch off of this segment to go to the neck/head and shoulders/arms.  </a:t>
            </a:r>
            <a:endParaRPr lang="en-US" dirty="0"/>
          </a:p>
        </p:txBody>
      </p:sp>
      <p:sp>
        <p:nvSpPr>
          <p:cNvPr id="4" name="Slide Number Placeholder 3"/>
          <p:cNvSpPr>
            <a:spLocks noGrp="1"/>
          </p:cNvSpPr>
          <p:nvPr>
            <p:ph type="sldNum" sz="quarter" idx="10"/>
          </p:nvPr>
        </p:nvSpPr>
        <p:spPr/>
        <p:txBody>
          <a:bodyPr/>
          <a:lstStyle/>
          <a:p>
            <a:fld id="{9A1C7C1E-D005-4C13-9898-C6F473B5C0B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common carotid</a:t>
            </a:r>
            <a:r>
              <a:rPr lang="en-US" baseline="0" dirty="0" smtClean="0"/>
              <a:t> artery is one of those that branches off of the aortic arch.  It goes into the head.  This is the artery from which you take your pulse.</a:t>
            </a:r>
          </a:p>
          <a:p>
            <a:endParaRPr lang="en-US" baseline="0" dirty="0" smtClean="0"/>
          </a:p>
          <a:p>
            <a:r>
              <a:rPr lang="en-US" b="1" baseline="0" dirty="0" smtClean="0"/>
              <a:t>Why might we take our pulse here rather than in another artery?</a:t>
            </a:r>
            <a:endParaRPr lang="en-US" b="1" dirty="0"/>
          </a:p>
        </p:txBody>
      </p:sp>
      <p:sp>
        <p:nvSpPr>
          <p:cNvPr id="4" name="Slide Number Placeholder 3"/>
          <p:cNvSpPr>
            <a:spLocks noGrp="1"/>
          </p:cNvSpPr>
          <p:nvPr>
            <p:ph type="sldNum" sz="quarter" idx="10"/>
          </p:nvPr>
        </p:nvSpPr>
        <p:spPr/>
        <p:txBody>
          <a:bodyPr/>
          <a:lstStyle/>
          <a:p>
            <a:fld id="{9A1C7C1E-D005-4C13-9898-C6F473B5C0B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third angle</a:t>
            </a:r>
            <a:r>
              <a:rPr lang="en-US" baseline="0" dirty="0" smtClean="0"/>
              <a:t> here.  In this angle is it very easy to see the clavicle and how the vessel travels underneath it.</a:t>
            </a:r>
            <a:endParaRPr lang="en-US" dirty="0"/>
          </a:p>
        </p:txBody>
      </p:sp>
      <p:sp>
        <p:nvSpPr>
          <p:cNvPr id="4" name="Slide Number Placeholder 3"/>
          <p:cNvSpPr>
            <a:spLocks noGrp="1"/>
          </p:cNvSpPr>
          <p:nvPr>
            <p:ph type="sldNum" sz="quarter" idx="10"/>
          </p:nvPr>
        </p:nvSpPr>
        <p:spPr/>
        <p:txBody>
          <a:bodyPr/>
          <a:lstStyle/>
          <a:p>
            <a:fld id="{9A1C7C1E-D005-4C13-9898-C6F473B5C0B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Brachial</a:t>
            </a:r>
            <a:r>
              <a:rPr lang="en-US" baseline="0" dirty="0" smtClean="0"/>
              <a:t> Artery.  The major vessel travelling down the upper arm.  </a:t>
            </a:r>
          </a:p>
          <a:p>
            <a:endParaRPr lang="en-US" baseline="0" dirty="0" smtClean="0"/>
          </a:p>
          <a:p>
            <a:r>
              <a:rPr lang="en-US" b="1" baseline="0" dirty="0" smtClean="0"/>
              <a:t>We use this vessel for an important medical/health test…what is the test?</a:t>
            </a:r>
          </a:p>
        </p:txBody>
      </p:sp>
      <p:sp>
        <p:nvSpPr>
          <p:cNvPr id="4" name="Slide Number Placeholder 3"/>
          <p:cNvSpPr>
            <a:spLocks noGrp="1"/>
          </p:cNvSpPr>
          <p:nvPr>
            <p:ph type="sldNum" sz="quarter" idx="10"/>
          </p:nvPr>
        </p:nvSpPr>
        <p:spPr/>
        <p:txBody>
          <a:bodyPr/>
          <a:lstStyle/>
          <a:p>
            <a:fld id="{9A1C7C1E-D005-4C13-9898-C6F473B5C0B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BCEF79-C0AC-4273-9B2D-81B9CEB7BBF5}" type="datetimeFigureOut">
              <a:rPr lang="en-US" smtClean="0"/>
              <a:pPr/>
              <a:t>6/2/2011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7599B-0ABF-493D-89EE-CA75C672EE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CEF79-C0AC-4273-9B2D-81B9CEB7BBF5}" type="datetimeFigureOut">
              <a:rPr lang="en-US" smtClean="0"/>
              <a:pPr/>
              <a:t>6/2/2011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7599B-0ABF-493D-89EE-CA75C672EE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CEF79-C0AC-4273-9B2D-81B9CEB7BBF5}" type="datetimeFigureOut">
              <a:rPr lang="en-US" smtClean="0"/>
              <a:pPr/>
              <a:t>6/2/2011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7599B-0ABF-493D-89EE-CA75C672EE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CEF79-C0AC-4273-9B2D-81B9CEB7BBF5}" type="datetimeFigureOut">
              <a:rPr lang="en-US" smtClean="0"/>
              <a:pPr/>
              <a:t>6/2/2011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7599B-0ABF-493D-89EE-CA75C672EE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BCEF79-C0AC-4273-9B2D-81B9CEB7BBF5}" type="datetimeFigureOut">
              <a:rPr lang="en-US" smtClean="0"/>
              <a:pPr/>
              <a:t>6/2/2011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7599B-0ABF-493D-89EE-CA75C672EE0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BCEF79-C0AC-4273-9B2D-81B9CEB7BBF5}" type="datetimeFigureOut">
              <a:rPr lang="en-US" smtClean="0"/>
              <a:pPr/>
              <a:t>6/2/2011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7599B-0ABF-493D-89EE-CA75C672EE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BCEF79-C0AC-4273-9B2D-81B9CEB7BBF5}" type="datetimeFigureOut">
              <a:rPr lang="en-US" smtClean="0"/>
              <a:pPr/>
              <a:t>6/2/2011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7599B-0ABF-493D-89EE-CA75C672EE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BCEF79-C0AC-4273-9B2D-81B9CEB7BBF5}" type="datetimeFigureOut">
              <a:rPr lang="en-US" smtClean="0"/>
              <a:pPr/>
              <a:t>6/2/2011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7599B-0ABF-493D-89EE-CA75C672EE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CEF79-C0AC-4273-9B2D-81B9CEB7BBF5}" type="datetimeFigureOut">
              <a:rPr lang="en-US" smtClean="0"/>
              <a:pPr/>
              <a:t>6/2/2011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B7599B-0ABF-493D-89EE-CA75C672EE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CEF79-C0AC-4273-9B2D-81B9CEB7BBF5}" type="datetimeFigureOut">
              <a:rPr lang="en-US" smtClean="0"/>
              <a:pPr/>
              <a:t>6/2/2011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7599B-0ABF-493D-89EE-CA75C672EE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CEF79-C0AC-4273-9B2D-81B9CEB7BBF5}" type="datetimeFigureOut">
              <a:rPr lang="en-US" smtClean="0"/>
              <a:pPr/>
              <a:t>6/2/2011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7599B-0ABF-493D-89EE-CA75C672EE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CEF79-C0AC-4273-9B2D-81B9CEB7BBF5}" type="datetimeFigureOut">
              <a:rPr lang="en-US" smtClean="0"/>
              <a:pPr/>
              <a:t>6/2/2011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7599B-0ABF-493D-89EE-CA75C672EE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2514600"/>
          </a:xfrm>
        </p:spPr>
        <p:txBody>
          <a:bodyPr>
            <a:normAutofit fontScale="90000"/>
          </a:bodyPr>
          <a:lstStyle/>
          <a:p>
            <a:r>
              <a:rPr lang="en-US" sz="6700" dirty="0" smtClean="0">
                <a:solidFill>
                  <a:schemeClr val="bg1"/>
                </a:solidFill>
              </a:rPr>
              <a:t>Human Anatomy Slideshow</a:t>
            </a: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Created by Mr. </a:t>
            </a:r>
            <a:r>
              <a:rPr lang="en-US" dirty="0" err="1" smtClean="0">
                <a:solidFill>
                  <a:schemeClr val="bg1"/>
                </a:solidFill>
              </a:rPr>
              <a:t>Pfoutz</a:t>
            </a: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All photo credits to Anatomy and Physiology Revealed</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laptop user\Desktop\Anatomy Pics\2 Major Arteries\7 Thoracic aorta.jpg"/>
          <p:cNvPicPr>
            <a:picLocks noChangeAspect="1" noChangeArrowheads="1"/>
          </p:cNvPicPr>
          <p:nvPr/>
        </p:nvPicPr>
        <p:blipFill>
          <a:blip r:embed="rId3" cstate="print"/>
          <a:srcRect/>
          <a:stretch>
            <a:fillRect/>
          </a:stretch>
        </p:blipFill>
        <p:spPr bwMode="auto">
          <a:xfrm>
            <a:off x="1685925" y="423863"/>
            <a:ext cx="5772150" cy="60102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laptop user\Desktop\Anatomy Pics\2 Major Arteries\8 abdominal aorta.jpg"/>
          <p:cNvPicPr>
            <a:picLocks noChangeAspect="1" noChangeArrowheads="1"/>
          </p:cNvPicPr>
          <p:nvPr/>
        </p:nvPicPr>
        <p:blipFill>
          <a:blip r:embed="rId3" cstate="print"/>
          <a:srcRect/>
          <a:stretch>
            <a:fillRect/>
          </a:stretch>
        </p:blipFill>
        <p:spPr bwMode="auto">
          <a:xfrm>
            <a:off x="1685925" y="423863"/>
            <a:ext cx="5772150" cy="60102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685925" y="423863"/>
            <a:ext cx="5772150" cy="6010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685925" y="423863"/>
            <a:ext cx="5772150" cy="6010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1685925" y="423863"/>
            <a:ext cx="5772150" cy="6010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1685925" y="423863"/>
            <a:ext cx="5772150" cy="6010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685925" y="423863"/>
            <a:ext cx="5772150" cy="6010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cstate="print"/>
          <a:srcRect/>
          <a:stretch>
            <a:fillRect/>
          </a:stretch>
        </p:blipFill>
        <p:spPr bwMode="auto">
          <a:xfrm>
            <a:off x="1685925" y="423863"/>
            <a:ext cx="5772150" cy="6010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p:cNvPicPr>
            <a:picLocks noChangeAspect="1" noChangeArrowheads="1"/>
          </p:cNvPicPr>
          <p:nvPr/>
        </p:nvPicPr>
        <p:blipFill>
          <a:blip r:embed="rId3" cstate="print"/>
          <a:srcRect/>
          <a:stretch>
            <a:fillRect/>
          </a:stretch>
        </p:blipFill>
        <p:spPr bwMode="auto">
          <a:xfrm>
            <a:off x="1685925" y="423863"/>
            <a:ext cx="5772150" cy="6010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3" cstate="print"/>
          <a:srcRect/>
          <a:stretch>
            <a:fillRect/>
          </a:stretch>
        </p:blipFill>
        <p:spPr bwMode="auto">
          <a:xfrm>
            <a:off x="1685925" y="423863"/>
            <a:ext cx="5772150" cy="6010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laptop user\Desktop\Anatomy Pics\1 The Heart\3 right atrium.jpg"/>
          <p:cNvPicPr>
            <a:picLocks noChangeAspect="1" noChangeArrowheads="1"/>
          </p:cNvPicPr>
          <p:nvPr/>
        </p:nvPicPr>
        <p:blipFill>
          <a:blip r:embed="rId3" cstate="print"/>
          <a:srcRect/>
          <a:stretch>
            <a:fillRect/>
          </a:stretch>
        </p:blipFill>
        <p:spPr bwMode="auto">
          <a:xfrm>
            <a:off x="1600200" y="457200"/>
            <a:ext cx="5772150" cy="60102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laptop user\Desktop\Anatomy Pics\1 The Heart\5 right ventricle.jpg"/>
          <p:cNvPicPr>
            <a:picLocks noChangeAspect="1" noChangeArrowheads="1"/>
          </p:cNvPicPr>
          <p:nvPr/>
        </p:nvPicPr>
        <p:blipFill>
          <a:blip r:embed="rId3" cstate="print"/>
          <a:srcRect/>
          <a:stretch>
            <a:fillRect/>
          </a:stretch>
        </p:blipFill>
        <p:spPr bwMode="auto">
          <a:xfrm>
            <a:off x="1685925" y="423863"/>
            <a:ext cx="5772150" cy="60102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laptop user\Desktop\Anatomy Pics\1 The Heart\15 left atrium 3.jpg"/>
          <p:cNvPicPr>
            <a:picLocks noChangeAspect="1" noChangeArrowheads="1"/>
          </p:cNvPicPr>
          <p:nvPr/>
        </p:nvPicPr>
        <p:blipFill>
          <a:blip r:embed="rId3" cstate="print"/>
          <a:srcRect/>
          <a:stretch>
            <a:fillRect/>
          </a:stretch>
        </p:blipFill>
        <p:spPr bwMode="auto">
          <a:xfrm>
            <a:off x="1685925" y="423863"/>
            <a:ext cx="5772150" cy="60102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laptop user\Desktop\Anatomy Pics\1 The Heart\18 left ventricle 1.jpg"/>
          <p:cNvPicPr>
            <a:picLocks noChangeAspect="1" noChangeArrowheads="1"/>
          </p:cNvPicPr>
          <p:nvPr/>
        </p:nvPicPr>
        <p:blipFill>
          <a:blip r:embed="rId3" cstate="print"/>
          <a:srcRect/>
          <a:stretch>
            <a:fillRect/>
          </a:stretch>
        </p:blipFill>
        <p:spPr bwMode="auto">
          <a:xfrm>
            <a:off x="1685925" y="423863"/>
            <a:ext cx="5772150" cy="60102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C:\Documents and Settings\laptop user\Desktop\Anatomy Pics\2 Major Arteries\1 aortic arch.jpg"/>
          <p:cNvPicPr>
            <a:picLocks noChangeAspect="1" noChangeArrowheads="1"/>
          </p:cNvPicPr>
          <p:nvPr/>
        </p:nvPicPr>
        <p:blipFill>
          <a:blip r:embed="rId3" cstate="print"/>
          <a:srcRect/>
          <a:stretch>
            <a:fillRect/>
          </a:stretch>
        </p:blipFill>
        <p:spPr bwMode="auto">
          <a:xfrm>
            <a:off x="1685925" y="423863"/>
            <a:ext cx="5772150" cy="60102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laptop user\Desktop\Anatomy Pics\2 Major Arteries\2 common carotid.jpg"/>
          <p:cNvPicPr>
            <a:picLocks noChangeAspect="1" noChangeArrowheads="1"/>
          </p:cNvPicPr>
          <p:nvPr/>
        </p:nvPicPr>
        <p:blipFill>
          <a:blip r:embed="rId3" cstate="print"/>
          <a:srcRect/>
          <a:stretch>
            <a:fillRect/>
          </a:stretch>
        </p:blipFill>
        <p:spPr bwMode="auto">
          <a:xfrm>
            <a:off x="1685925" y="423863"/>
            <a:ext cx="5772150" cy="60102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laptop user\Desktop\Anatomy Pics\2 Major Arteries\4 left subclavian.jpg"/>
          <p:cNvPicPr>
            <a:picLocks noChangeAspect="1" noChangeArrowheads="1"/>
          </p:cNvPicPr>
          <p:nvPr/>
        </p:nvPicPr>
        <p:blipFill>
          <a:blip r:embed="rId3" cstate="print"/>
          <a:srcRect/>
          <a:stretch>
            <a:fillRect/>
          </a:stretch>
        </p:blipFill>
        <p:spPr bwMode="auto">
          <a:xfrm>
            <a:off x="1685925" y="423863"/>
            <a:ext cx="5772150" cy="60102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laptop user\Desktop\Anatomy Pics\2 Major Arteries\6 brachial a.jpg"/>
          <p:cNvPicPr>
            <a:picLocks noChangeAspect="1" noChangeArrowheads="1"/>
          </p:cNvPicPr>
          <p:nvPr/>
        </p:nvPicPr>
        <p:blipFill>
          <a:blip r:embed="rId3" cstate="print"/>
          <a:srcRect/>
          <a:stretch>
            <a:fillRect/>
          </a:stretch>
        </p:blipFill>
        <p:spPr bwMode="auto">
          <a:xfrm>
            <a:off x="1685925" y="423863"/>
            <a:ext cx="5772150" cy="60102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1467</TotalTime>
  <Words>619</Words>
  <Application>Microsoft Office PowerPoint</Application>
  <PresentationFormat>On-screen Show (4:3)</PresentationFormat>
  <Paragraphs>50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Human Anatomy Slideshow  Created by Mr. Pfoutz  All photo credits to Anatomy and Physiology Revealed</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WCBOE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dc:title>
  <dc:creator>XPADMIN</dc:creator>
  <cp:lastModifiedBy>XPADMIN</cp:lastModifiedBy>
  <cp:revision>118</cp:revision>
  <dcterms:created xsi:type="dcterms:W3CDTF">2011-05-18T13:42:52Z</dcterms:created>
  <dcterms:modified xsi:type="dcterms:W3CDTF">2011-06-02T14:09:29Z</dcterms:modified>
</cp:coreProperties>
</file>